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86"/>
    <p:restoredTop sz="94538"/>
  </p:normalViewPr>
  <p:slideViewPr>
    <p:cSldViewPr snapToGrid="0" snapToObjects="1">
      <p:cViewPr varScale="1">
        <p:scale>
          <a:sx n="210" d="100"/>
          <a:sy n="210" d="100"/>
        </p:scale>
        <p:origin x="1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16:35:38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17978 14787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181A4-BF13-EF49-B12B-F6C5DA9D6183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0D2F4-4195-0F4E-8E82-4B3E44D7AD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52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0D2F4-4195-0F4E-8E82-4B3E44D7AD6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73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BD45E-F6F2-764E-9860-DB9BD009B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DC7B17-EB92-114D-A06E-3BEAA163C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1B7500-441B-F94F-A03E-0382B544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6D84A2-5DAB-A14B-A7ED-25F19EC4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830793-C8A0-4C4B-8AA1-492966903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043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4B0FE-FBD9-F648-80D4-3812B5EA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15128AE-DC16-F944-BE7A-A9C727B2A6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C41AEB-2DE7-1C42-937A-5AF2CE39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CFD096-9F90-BC40-966C-FAD09F9F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215F28-8935-7E4E-87C6-60C6468C3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4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6E0142D-34EB-6641-ADD4-482C37E1B5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DAA7549-3034-EE4F-A453-4793C49E8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1F3D56-1C8B-6F4A-8BEC-91A2A1589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23BB5F-4C46-8349-B74E-80DC5DCE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D3A26A-923F-2640-919B-8521827CB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47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B291AC-5B12-8D42-A8A1-CDA20E8FF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FC278A-4DAF-A046-B175-7B2E46993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776367-98F4-1C42-A60C-CAC6762F9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96F5EE-1753-6C41-B567-C121A81EC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31FD4F-BACB-9E4B-9C20-A8A11BC3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84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B9D369-D68B-0140-A2CA-F43F75890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A23EF6-C5BF-CB4F-8607-B134B4EDE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FC93DE-3B49-7B4D-AF5C-E7AA4F07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6D2933-A35D-3741-88F4-09A635485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44EB89-3F61-794E-BB48-0354FE315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580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107007-0C01-B545-9855-154ACBA51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BC8B69-1791-B343-9E7B-15E2DC72D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D01B6F-5E65-B64B-BA32-B69E14A48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A270B0-A2B6-524C-8FDF-2478F4C81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EF6D43-5D58-CE49-A546-3FC24F566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7B8494-C03C-394A-B1E1-1F56D6E4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447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B2225-4D42-9349-9DD1-4DB7556B5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33532C-D59D-3A4A-8E86-2F6C21AE8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ECB5A4-0AB9-3C40-A047-FF4B7B0FD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9B46B8-F8EC-5D48-98C2-B72A788C94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825C12E-14CD-5541-BBF6-9D006B0044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87BA83B-7519-F549-AFEF-5DE5EADE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DC2E718-5596-0742-88C2-890E7677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2C3B49-D167-DB4A-9154-001E92A0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815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CA7F8C-CA40-2D47-A0B8-25468EFCB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AB7B5F1-5CBF-5741-95FF-6D90E97A7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A93CEA-09E1-ED4B-8CC9-87310BF99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2727F2-20D5-5440-AD97-354FE163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738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741D3A1-CE1B-934E-AD06-639C8A04B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E6E8F58-71B8-3B42-BF88-F336551F7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FB0C35-8ACF-7348-9B53-4B70ED7D9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28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517A15-960E-8541-A868-7C643152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2DC95F-4F81-DB4F-82A0-251CD1E07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C20C68-0EE3-8D4D-BDBD-B4165D0F8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3A976E1-ABF8-A142-9CE2-4272F03E9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9BA827-9D69-A747-A523-81204624B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3030F4-87A2-734E-82CA-3A2EC3A5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859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6E43B1-6856-DE44-ABD3-EE87555C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579D35-4E15-3E4D-855F-23DDB0E62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1C49A00-9E98-AC4F-A872-599620F77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734DDA-EA67-1F41-855E-AEB177AC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B5A-243F-174B-A99A-349106CAC16B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46E938-4C2D-2047-B068-85C48110B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4CD140-B74A-C540-868B-EA53CFF01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15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7AF44-2899-6C4A-B389-9035E2C5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270BE7-EAF7-0140-B284-127CFE6BA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16E82B-230F-C641-807D-856297B743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C2B5A-243F-174B-A99A-349106CAC16B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7DA418-0F21-1C46-8AE2-3E5B6575C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8A617C-8FF0-694F-AAEA-276D0D66B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E99FA-56A0-4346-808C-376E79A73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23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E9DA02-F80E-D046-B57E-E85D1ECED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Глубокое обучение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8786929-8CC1-2A42-BAAD-1EF7E529F9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Инструменты и принципы обучения НС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E93003-8361-2545-8508-FCE0D4ED4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9E00FA-6A75-EF43-B3A4-30ECB33A9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700" y="3581400"/>
            <a:ext cx="6083300" cy="3276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4BBAD2-B3E8-FE46-9E19-58BD845C0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E65F4B-8559-C24F-8DA9-C1056F6AF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92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47303-1121-A14A-95DE-4C079283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Регуляризация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078E38-1AA0-3A4B-B25E-8E25C3129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351338"/>
          </a:xfrm>
        </p:spPr>
        <p:txBody>
          <a:bodyPr/>
          <a:lstStyle/>
          <a:p>
            <a:r>
              <a:rPr lang="ru-RU" dirty="0"/>
              <a:t>Уже говорили про </a:t>
            </a:r>
            <a:r>
              <a:rPr lang="en-US" dirty="0"/>
              <a:t>l1 </a:t>
            </a:r>
            <a:r>
              <a:rPr lang="ru-RU" dirty="0"/>
              <a:t>и </a:t>
            </a:r>
            <a:r>
              <a:rPr lang="en-US" dirty="0"/>
              <a:t>l2</a:t>
            </a:r>
          </a:p>
          <a:p>
            <a:r>
              <a:rPr lang="en-US" dirty="0"/>
              <a:t>Dropout</a:t>
            </a:r>
            <a:r>
              <a:rPr lang="ru-RU" dirty="0"/>
              <a:t>: некоторые нейроны в слое случайным образом становятся неактивными</a:t>
            </a:r>
          </a:p>
          <a:p>
            <a:pPr lvl="1"/>
            <a:r>
              <a:rPr lang="ru-RU" dirty="0"/>
              <a:t>цель: надеяться ни на кого нельзя </a:t>
            </a:r>
            <a:r>
              <a:rPr lang="ru-RU" dirty="0">
                <a:sym typeface="Wingdings" pitchFamily="2" charset="2"/>
              </a:rPr>
              <a:t>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EA0484-EF36-B649-871E-EFA8CD5A2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172" y="4001294"/>
            <a:ext cx="4635795" cy="23934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2503EA46-06DF-CA4D-95BF-EEE41E3CAC4F}"/>
                  </a:ext>
                </a:extLst>
              </p14:cNvPr>
              <p14:cNvContentPartPr/>
              <p14:nvPr/>
            </p14:nvContentPartPr>
            <p14:xfrm>
              <a:off x="6472080" y="5323320"/>
              <a:ext cx="360" cy="3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2503EA46-06DF-CA4D-95BF-EEE41E3CAC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2720" y="53139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8697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47303-1121-A14A-95DE-4C079283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078E38-1AA0-3A4B-B25E-8E25C3129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Проблема:</a:t>
            </a:r>
          </a:p>
          <a:p>
            <a:r>
              <a:rPr lang="ru-RU" dirty="0"/>
              <a:t>глубина сети</a:t>
            </a:r>
          </a:p>
          <a:p>
            <a:r>
              <a:rPr lang="ru-RU" dirty="0"/>
              <a:t>при изменении весов первых слоев на шаге спуска, меняются активации этого слоя</a:t>
            </a:r>
          </a:p>
          <a:p>
            <a:r>
              <a:rPr lang="ru-RU" dirty="0"/>
              <a:t>все последующие слои должны адаптироваться под эти изменения</a:t>
            </a:r>
          </a:p>
          <a:p>
            <a:pPr marL="0" indent="0">
              <a:buNone/>
            </a:pPr>
            <a:r>
              <a:rPr lang="ru-RU" dirty="0"/>
              <a:t>Итого: хотим примерно одинаковое распределение выходов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702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47303-1121-A14A-95DE-4C079283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Гиперпараметры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078E38-1AA0-3A4B-B25E-8E25C3129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Много </a:t>
            </a:r>
            <a:r>
              <a:rPr lang="ru-RU" dirty="0" err="1"/>
              <a:t>гиперпараметров</a:t>
            </a:r>
            <a:r>
              <a:rPr lang="ru-RU" dirty="0"/>
              <a:t>:</a:t>
            </a:r>
          </a:p>
          <a:p>
            <a:r>
              <a:rPr lang="ru-RU" dirty="0"/>
              <a:t>размер </a:t>
            </a:r>
            <a:r>
              <a:rPr lang="ru-RU" dirty="0" err="1"/>
              <a:t>батча</a:t>
            </a:r>
            <a:endParaRPr lang="ru-RU" dirty="0"/>
          </a:p>
          <a:p>
            <a:r>
              <a:rPr lang="en-US" dirty="0" err="1"/>
              <a:t>learning_rate</a:t>
            </a:r>
            <a:endParaRPr lang="en-US" dirty="0"/>
          </a:p>
          <a:p>
            <a:r>
              <a:rPr lang="en-US" dirty="0"/>
              <a:t>annealing</a:t>
            </a:r>
          </a:p>
          <a:p>
            <a:r>
              <a:rPr lang="en-US" dirty="0"/>
              <a:t>L2</a:t>
            </a:r>
          </a:p>
          <a:p>
            <a:endParaRPr lang="en-US" dirty="0"/>
          </a:p>
          <a:p>
            <a:pPr marL="0" indent="0">
              <a:buNone/>
            </a:pPr>
            <a:r>
              <a:rPr lang="ru-RU" dirty="0"/>
              <a:t>Переборы всякие, но есть и инструменты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2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47303-1121-A14A-95DE-4C079283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Оптимизация и оптимизаторы</a:t>
            </a:r>
            <a:endParaRPr lang="ru-RU" dirty="0"/>
          </a:p>
        </p:txBody>
      </p:sp>
      <p:pic>
        <p:nvPicPr>
          <p:cNvPr id="5" name="Рисунок 4" descr="Изображение выглядит как текст, электроника, дисплей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92A83DC0-FEE2-4E45-9605-1C95CC999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78" y="1690688"/>
            <a:ext cx="5109122" cy="3955449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304D59DE-6378-DB48-8F4A-29B51B52C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3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GD </a:t>
            </a:r>
            <a:r>
              <a:rPr lang="ru-RU" dirty="0"/>
              <a:t>и </a:t>
            </a:r>
            <a:r>
              <a:rPr lang="en-US" dirty="0"/>
              <a:t>SGD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dirty="0"/>
              <a:t>(</a:t>
            </a:r>
            <a:r>
              <a:rPr lang="en-US" dirty="0" err="1"/>
              <a:t>keras.optimizers.SGD</a:t>
            </a:r>
            <a:r>
              <a:rPr lang="ru-RU" dirty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87328E3-A40A-7E4D-8A21-07814424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9" y="3312042"/>
            <a:ext cx="5568950" cy="267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44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47303-1121-A14A-95DE-4C079283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Оптимизация и оптимизаторы</a:t>
            </a:r>
            <a:endParaRPr lang="ru-RU" dirty="0"/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7F9EBDF-F822-6845-AA89-A4423A0E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554" y="2508250"/>
            <a:ext cx="2136139" cy="1841499"/>
          </a:xfrm>
          <a:prstGeom prst="rect">
            <a:avLst/>
          </a:prstGeo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2D2E2D47-5AA9-A644-9131-2E3C0AF76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Изменение значения скорости обучения со временем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t —  </a:t>
            </a:r>
            <a:r>
              <a:rPr lang="ru-RU" dirty="0"/>
              <a:t>прошедшее время с начала обучения</a:t>
            </a:r>
          </a:p>
          <a:p>
            <a:pPr marL="0" indent="0">
              <a:buNone/>
            </a:pPr>
            <a:r>
              <a:rPr lang="en-US" dirty="0"/>
              <a:t>T — </a:t>
            </a:r>
            <a:r>
              <a:rPr lang="ru-RU" dirty="0"/>
              <a:t>параметр, отвечающий за скорость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3988601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47303-1121-A14A-95DE-4C079283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Оптимизация и оптимизаторы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>
                <a:extLst>
                  <a:ext uri="{FF2B5EF4-FFF2-40B4-BE49-F238E27FC236}">
                    <a16:creationId xmlns:a16="http://schemas.microsoft.com/office/drawing/2014/main" id="{2D2E2D47-5AA9-A644-9131-2E3C0AF76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Momentum </a:t>
                </a:r>
              </a:p>
              <a:p>
                <a:pPr marL="0" indent="0">
                  <a:buNone/>
                </a:pPr>
                <a:r>
                  <a:rPr lang="en-US" dirty="0" err="1"/>
                  <a:t>keras.optimizers.SGD</a:t>
                </a:r>
                <a:r>
                  <a:rPr lang="en-US" dirty="0"/>
                  <a:t>(momentum=0.01, </a:t>
                </a:r>
                <a:r>
                  <a:rPr lang="en-US" dirty="0" err="1"/>
                  <a:t>nesterov</a:t>
                </a:r>
                <a:r>
                  <a:rPr lang="en-US" dirty="0"/>
                  <a:t>=True)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—параметр, меньший 1 (часто больший, чем 0.9)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7" name="Объект 6">
                <a:extLst>
                  <a:ext uri="{FF2B5EF4-FFF2-40B4-BE49-F238E27FC236}">
                    <a16:creationId xmlns:a16="http://schemas.microsoft.com/office/drawing/2014/main" id="{2D2E2D47-5AA9-A644-9131-2E3C0AF76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68F331-73B6-2149-BAAD-E40E27EC8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3073400"/>
            <a:ext cx="6502400" cy="711200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EA0C870F-FC9A-E449-98F3-77358A61D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5032375"/>
            <a:ext cx="54864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55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47303-1121-A14A-95DE-4C079283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Оптимизация и оптимизаторы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D2E2D47-5AA9-A644-9131-2E3C0AF76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Метод Ньютона и </a:t>
            </a:r>
            <a:r>
              <a:rPr lang="ru-RU" dirty="0" err="1"/>
              <a:t>седловые</a:t>
            </a:r>
            <a:r>
              <a:rPr lang="ru-RU" dirty="0"/>
              <a:t> точки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990E7C-977F-9648-8007-3D5543D8F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651" y="1690688"/>
            <a:ext cx="5031106" cy="39553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58D422-ED0E-5D47-A391-4D2B292D0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53" y="5602677"/>
            <a:ext cx="9702694" cy="114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47303-1121-A14A-95DE-4C079283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Оптимизация и оптимизаторы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D2E2D47-5AA9-A644-9131-2E3C0AF76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Adadelta</a:t>
            </a:r>
            <a:r>
              <a:rPr lang="en-US" dirty="0"/>
              <a:t>, </a:t>
            </a:r>
            <a:r>
              <a:rPr lang="en-US" dirty="0" err="1"/>
              <a:t>adagrad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keras.optimizers.adagrad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keras.optimizers.adadelta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FA264203-BC05-7C4E-AFCB-2B10650E0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02191"/>
            <a:ext cx="3251200" cy="850900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86D7CFA2-BE14-9B46-A0BB-69528CA31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971209"/>
            <a:ext cx="5156200" cy="157480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D4F1379-28AA-5443-A9D5-B1B925557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4546009"/>
            <a:ext cx="36195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81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47303-1121-A14A-95DE-4C079283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и оптимизаторы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D2E2D47-5AA9-A644-9131-2E3C0AF76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RMSPROP</a:t>
            </a:r>
          </a:p>
          <a:p>
            <a:pPr marL="0" indent="0">
              <a:buNone/>
            </a:pPr>
            <a:r>
              <a:rPr lang="en-US" dirty="0" err="1"/>
              <a:t>keras.optimizers.rmsprop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Adam</a:t>
            </a:r>
          </a:p>
          <a:p>
            <a:pPr marL="0" indent="0">
              <a:buNone/>
            </a:pPr>
            <a:r>
              <a:rPr lang="en-US" dirty="0" err="1"/>
              <a:t>keras.optimizers.adam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9472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Воспоминания про граф вычислений</a:t>
            </a:r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DD70B19E-61DA-BF43-B899-4F10F1DDAF26}"/>
              </a:ext>
            </a:extLst>
          </p:cNvPr>
          <p:cNvSpPr txBox="1">
            <a:spLocks/>
          </p:cNvSpPr>
          <p:nvPr/>
        </p:nvSpPr>
        <p:spPr>
          <a:xfrm>
            <a:off x="533400" y="1302544"/>
            <a:ext cx="3363310" cy="452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 прошлый раз говорили про граф вычислений: прямое и обратное распространения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</a:rPr>
              <a:t>Факт: никто сам этого делать не хочет</a:t>
            </a:r>
          </a:p>
          <a:p>
            <a:pPr marL="457200" lvl="1" indent="0"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09437F-3B1A-BD4F-B4E6-411BEA7E6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917" y="1365604"/>
            <a:ext cx="7897431" cy="54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58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Keras</a:t>
            </a:r>
            <a:endParaRPr lang="ru-RU" dirty="0"/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DD70B19E-61DA-BF43-B899-4F10F1DDAF26}"/>
              </a:ext>
            </a:extLst>
          </p:cNvPr>
          <p:cNvSpPr txBox="1">
            <a:spLocks/>
          </p:cNvSpPr>
          <p:nvPr/>
        </p:nvSpPr>
        <p:spPr>
          <a:xfrm>
            <a:off x="838200" y="1302544"/>
            <a:ext cx="10210799" cy="452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dirty="0"/>
          </a:p>
        </p:txBody>
      </p:sp>
      <p:sp>
        <p:nvSpPr>
          <p:cNvPr id="6" name="Объект 3">
            <a:extLst>
              <a:ext uri="{FF2B5EF4-FFF2-40B4-BE49-F238E27FC236}">
                <a16:creationId xmlns:a16="http://schemas.microsoft.com/office/drawing/2014/main" id="{61DCB804-8658-2E46-B80B-126FCA120057}"/>
              </a:ext>
            </a:extLst>
          </p:cNvPr>
          <p:cNvSpPr txBox="1">
            <a:spLocks/>
          </p:cNvSpPr>
          <p:nvPr/>
        </p:nvSpPr>
        <p:spPr>
          <a:xfrm>
            <a:off x="533400" y="1302544"/>
            <a:ext cx="10820400" cy="452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State of the art: </a:t>
            </a:r>
            <a:r>
              <a:rPr lang="ru-RU" dirty="0"/>
              <a:t>обучение НС — инженерная дисциплина, ибо библиотеки</a:t>
            </a:r>
          </a:p>
          <a:p>
            <a:r>
              <a:rPr lang="ru-RU" dirty="0"/>
              <a:t>простота создания сколь угодно глубокой НС</a:t>
            </a:r>
          </a:p>
          <a:p>
            <a:r>
              <a:rPr lang="ru-RU" dirty="0"/>
              <a:t>автоматическое построение графа вычислений</a:t>
            </a:r>
          </a:p>
          <a:p>
            <a:r>
              <a:rPr lang="ru-RU" dirty="0"/>
              <a:t>автоматический подсчет градиентов</a:t>
            </a:r>
          </a:p>
          <a:p>
            <a:r>
              <a:rPr lang="ru-RU" dirty="0"/>
              <a:t>обучение на процессоре или на видеокарте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965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9BB4-AE20-794E-9D4C-1F4B25C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endParaRPr lang="ru-RU" dirty="0"/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DD70B19E-61DA-BF43-B899-4F10F1DDAF26}"/>
              </a:ext>
            </a:extLst>
          </p:cNvPr>
          <p:cNvSpPr txBox="1">
            <a:spLocks/>
          </p:cNvSpPr>
          <p:nvPr/>
        </p:nvSpPr>
        <p:spPr>
          <a:xfrm>
            <a:off x="838200" y="1302544"/>
            <a:ext cx="10210799" cy="452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ru-RU" dirty="0"/>
          </a:p>
        </p:txBody>
      </p:sp>
      <p:sp>
        <p:nvSpPr>
          <p:cNvPr id="6" name="Объект 3">
            <a:extLst>
              <a:ext uri="{FF2B5EF4-FFF2-40B4-BE49-F238E27FC236}">
                <a16:creationId xmlns:a16="http://schemas.microsoft.com/office/drawing/2014/main" id="{61DCB804-8658-2E46-B80B-126FCA120057}"/>
              </a:ext>
            </a:extLst>
          </p:cNvPr>
          <p:cNvSpPr txBox="1">
            <a:spLocks/>
          </p:cNvSpPr>
          <p:nvPr/>
        </p:nvSpPr>
        <p:spPr>
          <a:xfrm>
            <a:off x="533400" y="1302544"/>
            <a:ext cx="10820400" cy="452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Основной объект — тензор — многомерный массив чисел (это не для математиков)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Go to the </a:t>
            </a:r>
            <a:r>
              <a:rPr lang="en-US" dirty="0" err="1"/>
              <a:t>ipynb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1402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47303-1121-A14A-95DE-4C079283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078E38-1AA0-3A4B-B25E-8E25C3129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Удобная обертка</a:t>
            </a:r>
          </a:p>
        </p:txBody>
      </p:sp>
    </p:spTree>
    <p:extLst>
      <p:ext uri="{BB962C8B-B14F-4D97-AF65-F5344CB8AC3E}">
        <p14:creationId xmlns:p14="http://schemas.microsoft.com/office/powerpoint/2010/main" val="243715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47303-1121-A14A-95DE-4C079283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Over-underfitting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078E38-1AA0-3A4B-B25E-8E25C3129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4859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Важный вопрос: когда продолжать обучение и когда заканчивать?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Overfitting – </a:t>
            </a:r>
            <a:r>
              <a:rPr lang="ru-RU" dirty="0"/>
              <a:t>переобучение, заучивание </a:t>
            </a:r>
          </a:p>
          <a:p>
            <a:pPr marL="0" indent="0">
              <a:buNone/>
            </a:pPr>
            <a:r>
              <a:rPr lang="ru-RU" dirty="0"/>
              <a:t>тренировочного набора данных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Underfitting — </a:t>
            </a:r>
            <a:r>
              <a:rPr lang="ru-RU" dirty="0" err="1"/>
              <a:t>недообучение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6C2514-D9AE-994D-8A11-0736B9A84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471" y="2521329"/>
            <a:ext cx="3891177" cy="36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05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47303-1121-A14A-95DE-4C079283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Over-underfitting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078E38-1AA0-3A4B-B25E-8E25C3129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055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Val </a:t>
            </a:r>
            <a:r>
              <a:rPr lang="ru-RU" dirty="0"/>
              <a:t>и </a:t>
            </a:r>
            <a:r>
              <a:rPr lang="en-US" dirty="0"/>
              <a:t>train loss </a:t>
            </a:r>
            <a:r>
              <a:rPr lang="ru-RU" dirty="0"/>
              <a:t>идут вместе и медленно уменьшаются — режим </a:t>
            </a:r>
            <a:r>
              <a:rPr lang="ru-RU" dirty="0" err="1"/>
              <a:t>недообучения</a:t>
            </a:r>
            <a:endParaRPr lang="ru-RU" dirty="0"/>
          </a:p>
          <a:p>
            <a:r>
              <a:rPr lang="ru-RU" dirty="0"/>
              <a:t>модель недостаточно сложная</a:t>
            </a:r>
          </a:p>
          <a:p>
            <a:r>
              <a:rPr lang="ru-RU" dirty="0"/>
              <a:t>мало тренируем</a:t>
            </a:r>
          </a:p>
          <a:p>
            <a:r>
              <a:rPr lang="ru-RU" dirty="0"/>
              <a:t>подход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236D7B-0DDC-0343-B3C8-4538D12BC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825625"/>
            <a:ext cx="4775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16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47303-1121-A14A-95DE-4C079283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Over-underfitting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078E38-1AA0-3A4B-B25E-8E25C3129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0557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Часто многое зависит от выбора правильного </a:t>
            </a:r>
            <a:r>
              <a:rPr lang="en-US" dirty="0" err="1"/>
              <a:t>learning_rate</a:t>
            </a:r>
            <a:endParaRPr lang="en-US" dirty="0"/>
          </a:p>
          <a:p>
            <a:r>
              <a:rPr lang="ru-RU" dirty="0"/>
              <a:t>можно уменьшать </a:t>
            </a:r>
            <a:r>
              <a:rPr lang="en-US" dirty="0" err="1"/>
              <a:t>lr</a:t>
            </a:r>
            <a:r>
              <a:rPr lang="en-US" dirty="0"/>
              <a:t> </a:t>
            </a:r>
            <a:r>
              <a:rPr lang="ru-RU" dirty="0"/>
              <a:t>с ростом количества эпох</a:t>
            </a:r>
          </a:p>
          <a:p>
            <a:r>
              <a:rPr lang="ru-RU" dirty="0"/>
              <a:t>можно умножать на коэффициент на плато: </a:t>
            </a:r>
            <a:r>
              <a:rPr lang="en-US" dirty="0"/>
              <a:t>loss </a:t>
            </a:r>
            <a:r>
              <a:rPr lang="ru-RU" dirty="0"/>
              <a:t>уменьшается на </a:t>
            </a:r>
            <a:r>
              <a:rPr lang="en-US" dirty="0"/>
              <a:t>train, </a:t>
            </a:r>
            <a:r>
              <a:rPr lang="ru-RU" dirty="0"/>
              <a:t>постоянен на </a:t>
            </a:r>
            <a:r>
              <a:rPr lang="en-US" dirty="0" err="1"/>
              <a:t>val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BE638D-96A4-5046-9F69-79C9E8D3D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884" y="1825625"/>
            <a:ext cx="5285387" cy="444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10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47303-1121-A14A-95DE-4C079283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Over-underfitting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078E38-1AA0-3A4B-B25E-8E25C3129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0557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Несколько хуже — </a:t>
            </a:r>
            <a:r>
              <a:rPr lang="en-US" dirty="0"/>
              <a:t>overfitting</a:t>
            </a:r>
          </a:p>
          <a:p>
            <a:r>
              <a:rPr lang="ru-RU" dirty="0"/>
              <a:t>повторяем тренировочные данные</a:t>
            </a:r>
          </a:p>
          <a:p>
            <a:r>
              <a:rPr lang="ru-RU" dirty="0"/>
              <a:t>на новых данных начинаем ошибаться все больше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5490E7-C484-D94C-A288-6A7FD1151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664" y="365125"/>
            <a:ext cx="4673600" cy="31623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B52A4C9-DC58-714D-ADB6-66FF0D02C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1" y="3290243"/>
            <a:ext cx="4283054" cy="356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122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3908</TotalTime>
  <Words>361</Words>
  <Application>Microsoft Macintosh PowerPoint</Application>
  <PresentationFormat>Широкоэкранный</PresentationFormat>
  <Paragraphs>108</Paragraphs>
  <Slides>18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Тема Office</vt:lpstr>
      <vt:lpstr>Глубокое обучение</vt:lpstr>
      <vt:lpstr>Воспоминания про граф вычислений</vt:lpstr>
      <vt:lpstr>Tensorflow и Keras</vt:lpstr>
      <vt:lpstr>Tensorflow</vt:lpstr>
      <vt:lpstr>Keras</vt:lpstr>
      <vt:lpstr>Over-underfitting</vt:lpstr>
      <vt:lpstr>Over-underfitting</vt:lpstr>
      <vt:lpstr>Over-underfitting</vt:lpstr>
      <vt:lpstr>Over-underfitting</vt:lpstr>
      <vt:lpstr>Регуляризация</vt:lpstr>
      <vt:lpstr>Batch normalization</vt:lpstr>
      <vt:lpstr>Гиперпараметры</vt:lpstr>
      <vt:lpstr>Оптимизация и оптимизаторы</vt:lpstr>
      <vt:lpstr>Оптимизация и оптимизаторы</vt:lpstr>
      <vt:lpstr>Оптимизация и оптимизаторы</vt:lpstr>
      <vt:lpstr>Оптимизация и оптимизаторы</vt:lpstr>
      <vt:lpstr>Оптимизация и оптимизаторы</vt:lpstr>
      <vt:lpstr>Оптимизация и оптимизаторы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Глубокое обучение</dc:title>
  <dc:creator>Бойцев Антон Александрович</dc:creator>
  <cp:lastModifiedBy>Бойцев Антон Александрович</cp:lastModifiedBy>
  <cp:revision>60</cp:revision>
  <dcterms:created xsi:type="dcterms:W3CDTF">2021-11-30T10:15:55Z</dcterms:created>
  <dcterms:modified xsi:type="dcterms:W3CDTF">2022-10-04T09:49:27Z</dcterms:modified>
</cp:coreProperties>
</file>